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6" r:id="rId4"/>
    <p:sldId id="257" r:id="rId5"/>
    <p:sldId id="258" r:id="rId6"/>
    <p:sldId id="259" r:id="rId7"/>
    <p:sldId id="260" r:id="rId8"/>
    <p:sldId id="262" r:id="rId9"/>
    <p:sldId id="267" r:id="rId10"/>
    <p:sldId id="268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41CB1D-EA19-4B61-9211-2CC1580652B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87456-204B-4CA4-8FBD-64EE25D547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Unify Data for Better Understanding</a:t>
          </a:r>
          <a:r>
            <a:rPr lang="en-US" b="0" i="0" baseline="0" dirty="0"/>
            <a:t>: Bring together customer feedback, sales, and delivery data into one central place to see the full picture of our business.</a:t>
          </a:r>
          <a:endParaRPr lang="en-US" dirty="0"/>
        </a:p>
      </dgm:t>
    </dgm:pt>
    <dgm:pt modelId="{EA4D6621-43B5-41A6-A18C-E696B741D2FB}" type="parTrans" cxnId="{7F0D4CF7-C45D-4528-B1E7-4BB8FEBC6710}">
      <dgm:prSet/>
      <dgm:spPr/>
      <dgm:t>
        <a:bodyPr/>
        <a:lstStyle/>
        <a:p>
          <a:endParaRPr lang="en-US"/>
        </a:p>
      </dgm:t>
    </dgm:pt>
    <dgm:pt modelId="{F14901D4-7CAB-458F-B38B-DE547CB5C9A0}" type="sibTrans" cxnId="{7F0D4CF7-C45D-4528-B1E7-4BB8FEBC6710}">
      <dgm:prSet/>
      <dgm:spPr/>
      <dgm:t>
        <a:bodyPr/>
        <a:lstStyle/>
        <a:p>
          <a:endParaRPr lang="en-US"/>
        </a:p>
      </dgm:t>
    </dgm:pt>
    <dgm:pt modelId="{A79DF430-BEE5-45D8-99E7-8F18F83A86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Enable Smarter Decisions</a:t>
          </a:r>
          <a:r>
            <a:rPr lang="en-US" b="0" i="0" baseline="0"/>
            <a:t>: Use real-time analytics and dashboards to empower teams to make quicker and more informed choices.</a:t>
          </a:r>
          <a:endParaRPr lang="en-US"/>
        </a:p>
      </dgm:t>
    </dgm:pt>
    <dgm:pt modelId="{166CDB1D-9AAE-4F53-88CB-7F1B669CCA08}" type="parTrans" cxnId="{555EEC86-E2D1-4F54-AA44-A620A7402CB9}">
      <dgm:prSet/>
      <dgm:spPr/>
      <dgm:t>
        <a:bodyPr/>
        <a:lstStyle/>
        <a:p>
          <a:endParaRPr lang="en-US"/>
        </a:p>
      </dgm:t>
    </dgm:pt>
    <dgm:pt modelId="{88C7B523-B2AA-4C94-B976-B8FC2FFFDB2F}" type="sibTrans" cxnId="{555EEC86-E2D1-4F54-AA44-A620A7402CB9}">
      <dgm:prSet/>
      <dgm:spPr/>
      <dgm:t>
        <a:bodyPr/>
        <a:lstStyle/>
        <a:p>
          <a:endParaRPr lang="en-US"/>
        </a:p>
      </dgm:t>
    </dgm:pt>
    <dgm:pt modelId="{8D026AF3-412B-4DBE-95CC-0B0C3F8645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Streamline Operations</a:t>
          </a:r>
          <a:r>
            <a:rPr lang="en-US" b="0" i="0" baseline="0"/>
            <a:t>: Simplify processes like inventory tracking, delivery planning, and financial reporting to save time and reduce errors.</a:t>
          </a:r>
          <a:endParaRPr lang="en-US"/>
        </a:p>
      </dgm:t>
    </dgm:pt>
    <dgm:pt modelId="{507F4069-2E7B-4F7E-B47A-6CFC5FE37851}" type="parTrans" cxnId="{D936E782-4F32-48E4-9F14-043D02B41806}">
      <dgm:prSet/>
      <dgm:spPr/>
      <dgm:t>
        <a:bodyPr/>
        <a:lstStyle/>
        <a:p>
          <a:endParaRPr lang="en-US"/>
        </a:p>
      </dgm:t>
    </dgm:pt>
    <dgm:pt modelId="{088CE76E-4EFC-4B11-8718-8E72BF9807D4}" type="sibTrans" cxnId="{D936E782-4F32-48E4-9F14-043D02B41806}">
      <dgm:prSet/>
      <dgm:spPr/>
      <dgm:t>
        <a:bodyPr/>
        <a:lstStyle/>
        <a:p>
          <a:endParaRPr lang="en-US"/>
        </a:p>
      </dgm:t>
    </dgm:pt>
    <dgm:pt modelId="{885AB1EB-6745-4D8A-BC0C-4A2EE66E84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Personalize Customer Experiences</a:t>
          </a:r>
          <a:r>
            <a:rPr lang="en-US" b="0" i="0" baseline="0" dirty="0"/>
            <a:t>: Use data to better understand customer needs, improve services, and make interactions more meaningful. </a:t>
          </a:r>
          <a:endParaRPr lang="en-US" dirty="0"/>
        </a:p>
      </dgm:t>
    </dgm:pt>
    <dgm:pt modelId="{864D0556-834E-4405-83B6-537836A2ED26}" type="parTrans" cxnId="{6997E38E-38C1-4A60-9231-189A624361B3}">
      <dgm:prSet/>
      <dgm:spPr/>
      <dgm:t>
        <a:bodyPr/>
        <a:lstStyle/>
        <a:p>
          <a:endParaRPr lang="en-US"/>
        </a:p>
      </dgm:t>
    </dgm:pt>
    <dgm:pt modelId="{6C677B75-B5D7-48F6-B430-B3C7D70932CE}" type="sibTrans" cxnId="{6997E38E-38C1-4A60-9231-189A624361B3}">
      <dgm:prSet/>
      <dgm:spPr/>
      <dgm:t>
        <a:bodyPr/>
        <a:lstStyle/>
        <a:p>
          <a:endParaRPr lang="en-US"/>
        </a:p>
      </dgm:t>
    </dgm:pt>
    <dgm:pt modelId="{14394E5D-DE81-442A-8AB6-9822E4A5C0CB}" type="pres">
      <dgm:prSet presAssocID="{C241CB1D-EA19-4B61-9211-2CC1580652BA}" presName="root" presStyleCnt="0">
        <dgm:presLayoutVars>
          <dgm:dir/>
          <dgm:resizeHandles val="exact"/>
        </dgm:presLayoutVars>
      </dgm:prSet>
      <dgm:spPr/>
    </dgm:pt>
    <dgm:pt modelId="{427B8248-C24D-4416-8765-A1CCC4A58BF0}" type="pres">
      <dgm:prSet presAssocID="{F4987456-204B-4CA4-8FBD-64EE25D54787}" presName="compNode" presStyleCnt="0"/>
      <dgm:spPr/>
    </dgm:pt>
    <dgm:pt modelId="{4CAECF24-5BEE-44D9-ABA8-09AF2CBF8FFE}" type="pres">
      <dgm:prSet presAssocID="{F4987456-204B-4CA4-8FBD-64EE25D54787}" presName="bgRect" presStyleLbl="bgShp" presStyleIdx="0" presStyleCnt="4" custLinFactNeighborY="-14140"/>
      <dgm:spPr/>
    </dgm:pt>
    <dgm:pt modelId="{4B967931-D247-45D5-B80D-DE893F4590B3}" type="pres">
      <dgm:prSet presAssocID="{F4987456-204B-4CA4-8FBD-64EE25D5478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06A20EC6-67D1-4CC5-87F8-3E12558274C8}" type="pres">
      <dgm:prSet presAssocID="{F4987456-204B-4CA4-8FBD-64EE25D54787}" presName="spaceRect" presStyleCnt="0"/>
      <dgm:spPr/>
    </dgm:pt>
    <dgm:pt modelId="{72C0C999-0719-4FA7-A191-9F698DFE1BC6}" type="pres">
      <dgm:prSet presAssocID="{F4987456-204B-4CA4-8FBD-64EE25D54787}" presName="parTx" presStyleLbl="revTx" presStyleIdx="0" presStyleCnt="4">
        <dgm:presLayoutVars>
          <dgm:chMax val="0"/>
          <dgm:chPref val="0"/>
        </dgm:presLayoutVars>
      </dgm:prSet>
      <dgm:spPr/>
    </dgm:pt>
    <dgm:pt modelId="{844547A6-EA3E-490F-85BD-5515E82F6EB2}" type="pres">
      <dgm:prSet presAssocID="{F14901D4-7CAB-458F-B38B-DE547CB5C9A0}" presName="sibTrans" presStyleCnt="0"/>
      <dgm:spPr/>
    </dgm:pt>
    <dgm:pt modelId="{24770372-C4BA-4163-86E0-5497D18C0018}" type="pres">
      <dgm:prSet presAssocID="{A79DF430-BEE5-45D8-99E7-8F18F83A8623}" presName="compNode" presStyleCnt="0"/>
      <dgm:spPr/>
    </dgm:pt>
    <dgm:pt modelId="{2D6A1C28-337B-4C92-942C-EDFECBD2128C}" type="pres">
      <dgm:prSet presAssocID="{A79DF430-BEE5-45D8-99E7-8F18F83A8623}" presName="bgRect" presStyleLbl="bgShp" presStyleIdx="1" presStyleCnt="4"/>
      <dgm:spPr/>
    </dgm:pt>
    <dgm:pt modelId="{13FD231C-0E07-48C9-9706-13EE378A591F}" type="pres">
      <dgm:prSet presAssocID="{A79DF430-BEE5-45D8-99E7-8F18F83A86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022E09F-3EA8-4C36-80BE-080B101BD334}" type="pres">
      <dgm:prSet presAssocID="{A79DF430-BEE5-45D8-99E7-8F18F83A8623}" presName="spaceRect" presStyleCnt="0"/>
      <dgm:spPr/>
    </dgm:pt>
    <dgm:pt modelId="{55287954-D0F2-45F9-B029-BFB85977A81F}" type="pres">
      <dgm:prSet presAssocID="{A79DF430-BEE5-45D8-99E7-8F18F83A8623}" presName="parTx" presStyleLbl="revTx" presStyleIdx="1" presStyleCnt="4">
        <dgm:presLayoutVars>
          <dgm:chMax val="0"/>
          <dgm:chPref val="0"/>
        </dgm:presLayoutVars>
      </dgm:prSet>
      <dgm:spPr/>
    </dgm:pt>
    <dgm:pt modelId="{69BDAC7E-CF87-41C2-8408-BA68D6529CB2}" type="pres">
      <dgm:prSet presAssocID="{88C7B523-B2AA-4C94-B976-B8FC2FFFDB2F}" presName="sibTrans" presStyleCnt="0"/>
      <dgm:spPr/>
    </dgm:pt>
    <dgm:pt modelId="{941ED6B3-850B-4FF1-8ACA-9C3CF96B25BC}" type="pres">
      <dgm:prSet presAssocID="{8D026AF3-412B-4DBE-95CC-0B0C3F864552}" presName="compNode" presStyleCnt="0"/>
      <dgm:spPr/>
    </dgm:pt>
    <dgm:pt modelId="{80302797-D239-4313-A787-02CF258C83C6}" type="pres">
      <dgm:prSet presAssocID="{8D026AF3-412B-4DBE-95CC-0B0C3F864552}" presName="bgRect" presStyleLbl="bgShp" presStyleIdx="2" presStyleCnt="4"/>
      <dgm:spPr/>
    </dgm:pt>
    <dgm:pt modelId="{4DF2496D-B64E-457D-BB6E-9CD0D55DA640}" type="pres">
      <dgm:prSet presAssocID="{8D026AF3-412B-4DBE-95CC-0B0C3F8645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A1BE9FE7-BB2C-4C8D-8A52-AF97DCFCDC61}" type="pres">
      <dgm:prSet presAssocID="{8D026AF3-412B-4DBE-95CC-0B0C3F864552}" presName="spaceRect" presStyleCnt="0"/>
      <dgm:spPr/>
    </dgm:pt>
    <dgm:pt modelId="{052BD7EA-FC4A-47BC-AEF2-33B1FF828667}" type="pres">
      <dgm:prSet presAssocID="{8D026AF3-412B-4DBE-95CC-0B0C3F864552}" presName="parTx" presStyleLbl="revTx" presStyleIdx="2" presStyleCnt="4">
        <dgm:presLayoutVars>
          <dgm:chMax val="0"/>
          <dgm:chPref val="0"/>
        </dgm:presLayoutVars>
      </dgm:prSet>
      <dgm:spPr/>
    </dgm:pt>
    <dgm:pt modelId="{D7F9A7C2-9670-4778-B9C7-67C456728BAE}" type="pres">
      <dgm:prSet presAssocID="{088CE76E-4EFC-4B11-8718-8E72BF9807D4}" presName="sibTrans" presStyleCnt="0"/>
      <dgm:spPr/>
    </dgm:pt>
    <dgm:pt modelId="{26C7D5A8-8D20-4650-B958-BCB036ACBAF2}" type="pres">
      <dgm:prSet presAssocID="{885AB1EB-6745-4D8A-BC0C-4A2EE66E84A4}" presName="compNode" presStyleCnt="0"/>
      <dgm:spPr/>
    </dgm:pt>
    <dgm:pt modelId="{4524A4B6-D657-4B2E-889B-0FF19770A2B6}" type="pres">
      <dgm:prSet presAssocID="{885AB1EB-6745-4D8A-BC0C-4A2EE66E84A4}" presName="bgRect" presStyleLbl="bgShp" presStyleIdx="3" presStyleCnt="4"/>
      <dgm:spPr/>
    </dgm:pt>
    <dgm:pt modelId="{9244750B-178F-435F-A199-8BECCA03C856}" type="pres">
      <dgm:prSet presAssocID="{885AB1EB-6745-4D8A-BC0C-4A2EE66E84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80712047-76AE-42E5-81A1-9034D8E1AB6B}" type="pres">
      <dgm:prSet presAssocID="{885AB1EB-6745-4D8A-BC0C-4A2EE66E84A4}" presName="spaceRect" presStyleCnt="0"/>
      <dgm:spPr/>
    </dgm:pt>
    <dgm:pt modelId="{A6E71CA1-757F-437A-BA56-A3C563BFAC2A}" type="pres">
      <dgm:prSet presAssocID="{885AB1EB-6745-4D8A-BC0C-4A2EE66E84A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050B5A-72FD-4B1D-967B-52D4AF9596A6}" type="presOf" srcId="{C241CB1D-EA19-4B61-9211-2CC1580652BA}" destId="{14394E5D-DE81-442A-8AB6-9822E4A5C0CB}" srcOrd="0" destOrd="0" presId="urn:microsoft.com/office/officeart/2018/2/layout/IconVerticalSolidList"/>
    <dgm:cxn modelId="{D936E782-4F32-48E4-9F14-043D02B41806}" srcId="{C241CB1D-EA19-4B61-9211-2CC1580652BA}" destId="{8D026AF3-412B-4DBE-95CC-0B0C3F864552}" srcOrd="2" destOrd="0" parTransId="{507F4069-2E7B-4F7E-B47A-6CFC5FE37851}" sibTransId="{088CE76E-4EFC-4B11-8718-8E72BF9807D4}"/>
    <dgm:cxn modelId="{555EEC86-E2D1-4F54-AA44-A620A7402CB9}" srcId="{C241CB1D-EA19-4B61-9211-2CC1580652BA}" destId="{A79DF430-BEE5-45D8-99E7-8F18F83A8623}" srcOrd="1" destOrd="0" parTransId="{166CDB1D-9AAE-4F53-88CB-7F1B669CCA08}" sibTransId="{88C7B523-B2AA-4C94-B976-B8FC2FFFDB2F}"/>
    <dgm:cxn modelId="{6997E38E-38C1-4A60-9231-189A624361B3}" srcId="{C241CB1D-EA19-4B61-9211-2CC1580652BA}" destId="{885AB1EB-6745-4D8A-BC0C-4A2EE66E84A4}" srcOrd="3" destOrd="0" parTransId="{864D0556-834E-4405-83B6-537836A2ED26}" sibTransId="{6C677B75-B5D7-48F6-B430-B3C7D70932CE}"/>
    <dgm:cxn modelId="{D1624493-8196-4527-A55F-6E3BE47DB31C}" type="presOf" srcId="{A79DF430-BEE5-45D8-99E7-8F18F83A8623}" destId="{55287954-D0F2-45F9-B029-BFB85977A81F}" srcOrd="0" destOrd="0" presId="urn:microsoft.com/office/officeart/2018/2/layout/IconVerticalSolidList"/>
    <dgm:cxn modelId="{195F0C97-E8A5-4054-BC23-F937F0B6D066}" type="presOf" srcId="{885AB1EB-6745-4D8A-BC0C-4A2EE66E84A4}" destId="{A6E71CA1-757F-437A-BA56-A3C563BFAC2A}" srcOrd="0" destOrd="0" presId="urn:microsoft.com/office/officeart/2018/2/layout/IconVerticalSolidList"/>
    <dgm:cxn modelId="{3D3967F0-DA14-47FB-95C3-E802C434DFF5}" type="presOf" srcId="{F4987456-204B-4CA4-8FBD-64EE25D54787}" destId="{72C0C999-0719-4FA7-A191-9F698DFE1BC6}" srcOrd="0" destOrd="0" presId="urn:microsoft.com/office/officeart/2018/2/layout/IconVerticalSolidList"/>
    <dgm:cxn modelId="{7F0D4CF7-C45D-4528-B1E7-4BB8FEBC6710}" srcId="{C241CB1D-EA19-4B61-9211-2CC1580652BA}" destId="{F4987456-204B-4CA4-8FBD-64EE25D54787}" srcOrd="0" destOrd="0" parTransId="{EA4D6621-43B5-41A6-A18C-E696B741D2FB}" sibTransId="{F14901D4-7CAB-458F-B38B-DE547CB5C9A0}"/>
    <dgm:cxn modelId="{427E2DFF-C37C-40FA-80F4-CEF955E6C6FB}" type="presOf" srcId="{8D026AF3-412B-4DBE-95CC-0B0C3F864552}" destId="{052BD7EA-FC4A-47BC-AEF2-33B1FF828667}" srcOrd="0" destOrd="0" presId="urn:microsoft.com/office/officeart/2018/2/layout/IconVerticalSolidList"/>
    <dgm:cxn modelId="{B6D71544-18B1-423F-9988-CF389FFEAB2D}" type="presParOf" srcId="{14394E5D-DE81-442A-8AB6-9822E4A5C0CB}" destId="{427B8248-C24D-4416-8765-A1CCC4A58BF0}" srcOrd="0" destOrd="0" presId="urn:microsoft.com/office/officeart/2018/2/layout/IconVerticalSolidList"/>
    <dgm:cxn modelId="{D1888AF1-BC32-4649-ACE9-0AED096DB04B}" type="presParOf" srcId="{427B8248-C24D-4416-8765-A1CCC4A58BF0}" destId="{4CAECF24-5BEE-44D9-ABA8-09AF2CBF8FFE}" srcOrd="0" destOrd="0" presId="urn:microsoft.com/office/officeart/2018/2/layout/IconVerticalSolidList"/>
    <dgm:cxn modelId="{BDFEBCDE-40DC-4AC0-995C-A6D9DC41B93B}" type="presParOf" srcId="{427B8248-C24D-4416-8765-A1CCC4A58BF0}" destId="{4B967931-D247-45D5-B80D-DE893F4590B3}" srcOrd="1" destOrd="0" presId="urn:microsoft.com/office/officeart/2018/2/layout/IconVerticalSolidList"/>
    <dgm:cxn modelId="{403288BE-3DD7-4D82-8D0E-B752653677CA}" type="presParOf" srcId="{427B8248-C24D-4416-8765-A1CCC4A58BF0}" destId="{06A20EC6-67D1-4CC5-87F8-3E12558274C8}" srcOrd="2" destOrd="0" presId="urn:microsoft.com/office/officeart/2018/2/layout/IconVerticalSolidList"/>
    <dgm:cxn modelId="{3810EEF1-A3CB-44F1-9DCC-FE3F9930E197}" type="presParOf" srcId="{427B8248-C24D-4416-8765-A1CCC4A58BF0}" destId="{72C0C999-0719-4FA7-A191-9F698DFE1BC6}" srcOrd="3" destOrd="0" presId="urn:microsoft.com/office/officeart/2018/2/layout/IconVerticalSolidList"/>
    <dgm:cxn modelId="{AE8413F0-D098-495E-9C1F-76CC84A74C1E}" type="presParOf" srcId="{14394E5D-DE81-442A-8AB6-9822E4A5C0CB}" destId="{844547A6-EA3E-490F-85BD-5515E82F6EB2}" srcOrd="1" destOrd="0" presId="urn:microsoft.com/office/officeart/2018/2/layout/IconVerticalSolidList"/>
    <dgm:cxn modelId="{80AED856-933C-4923-AC99-4CF5026A0FE2}" type="presParOf" srcId="{14394E5D-DE81-442A-8AB6-9822E4A5C0CB}" destId="{24770372-C4BA-4163-86E0-5497D18C0018}" srcOrd="2" destOrd="0" presId="urn:microsoft.com/office/officeart/2018/2/layout/IconVerticalSolidList"/>
    <dgm:cxn modelId="{3D478613-FFE9-4478-BDFE-3C8539C8932C}" type="presParOf" srcId="{24770372-C4BA-4163-86E0-5497D18C0018}" destId="{2D6A1C28-337B-4C92-942C-EDFECBD2128C}" srcOrd="0" destOrd="0" presId="urn:microsoft.com/office/officeart/2018/2/layout/IconVerticalSolidList"/>
    <dgm:cxn modelId="{21262D0B-5BFE-4CBC-A38C-4F70D64E8A05}" type="presParOf" srcId="{24770372-C4BA-4163-86E0-5497D18C0018}" destId="{13FD231C-0E07-48C9-9706-13EE378A591F}" srcOrd="1" destOrd="0" presId="urn:microsoft.com/office/officeart/2018/2/layout/IconVerticalSolidList"/>
    <dgm:cxn modelId="{806B0A81-3F8C-4073-B972-8B4897AD3E8E}" type="presParOf" srcId="{24770372-C4BA-4163-86E0-5497D18C0018}" destId="{0022E09F-3EA8-4C36-80BE-080B101BD334}" srcOrd="2" destOrd="0" presId="urn:microsoft.com/office/officeart/2018/2/layout/IconVerticalSolidList"/>
    <dgm:cxn modelId="{5316A9EF-0EB8-4251-9029-CCA45DB3D700}" type="presParOf" srcId="{24770372-C4BA-4163-86E0-5497D18C0018}" destId="{55287954-D0F2-45F9-B029-BFB85977A81F}" srcOrd="3" destOrd="0" presId="urn:microsoft.com/office/officeart/2018/2/layout/IconVerticalSolidList"/>
    <dgm:cxn modelId="{B510DEC3-0DA3-4899-96D5-67D9FD4877DC}" type="presParOf" srcId="{14394E5D-DE81-442A-8AB6-9822E4A5C0CB}" destId="{69BDAC7E-CF87-41C2-8408-BA68D6529CB2}" srcOrd="3" destOrd="0" presId="urn:microsoft.com/office/officeart/2018/2/layout/IconVerticalSolidList"/>
    <dgm:cxn modelId="{FFFC74DA-B2D5-445F-860E-0128886F53D8}" type="presParOf" srcId="{14394E5D-DE81-442A-8AB6-9822E4A5C0CB}" destId="{941ED6B3-850B-4FF1-8ACA-9C3CF96B25BC}" srcOrd="4" destOrd="0" presId="urn:microsoft.com/office/officeart/2018/2/layout/IconVerticalSolidList"/>
    <dgm:cxn modelId="{AF74C932-DBEE-46FE-98D4-B11AF660E458}" type="presParOf" srcId="{941ED6B3-850B-4FF1-8ACA-9C3CF96B25BC}" destId="{80302797-D239-4313-A787-02CF258C83C6}" srcOrd="0" destOrd="0" presId="urn:microsoft.com/office/officeart/2018/2/layout/IconVerticalSolidList"/>
    <dgm:cxn modelId="{125091A7-1980-4959-99B2-D09319C1FB88}" type="presParOf" srcId="{941ED6B3-850B-4FF1-8ACA-9C3CF96B25BC}" destId="{4DF2496D-B64E-457D-BB6E-9CD0D55DA640}" srcOrd="1" destOrd="0" presId="urn:microsoft.com/office/officeart/2018/2/layout/IconVerticalSolidList"/>
    <dgm:cxn modelId="{FC129432-B3E6-4190-BE2C-164E68CA7B26}" type="presParOf" srcId="{941ED6B3-850B-4FF1-8ACA-9C3CF96B25BC}" destId="{A1BE9FE7-BB2C-4C8D-8A52-AF97DCFCDC61}" srcOrd="2" destOrd="0" presId="urn:microsoft.com/office/officeart/2018/2/layout/IconVerticalSolidList"/>
    <dgm:cxn modelId="{107FDC27-5CBF-4E8B-B006-C864FF52D1E9}" type="presParOf" srcId="{941ED6B3-850B-4FF1-8ACA-9C3CF96B25BC}" destId="{052BD7EA-FC4A-47BC-AEF2-33B1FF828667}" srcOrd="3" destOrd="0" presId="urn:microsoft.com/office/officeart/2018/2/layout/IconVerticalSolidList"/>
    <dgm:cxn modelId="{B3A395CC-6D31-4A0A-8D61-80F65DC35750}" type="presParOf" srcId="{14394E5D-DE81-442A-8AB6-9822E4A5C0CB}" destId="{D7F9A7C2-9670-4778-B9C7-67C456728BAE}" srcOrd="5" destOrd="0" presId="urn:microsoft.com/office/officeart/2018/2/layout/IconVerticalSolidList"/>
    <dgm:cxn modelId="{5D1F869F-D06D-4800-BC98-6F847D3795CD}" type="presParOf" srcId="{14394E5D-DE81-442A-8AB6-9822E4A5C0CB}" destId="{26C7D5A8-8D20-4650-B958-BCB036ACBAF2}" srcOrd="6" destOrd="0" presId="urn:microsoft.com/office/officeart/2018/2/layout/IconVerticalSolidList"/>
    <dgm:cxn modelId="{72D72975-E473-45F3-A6D0-B68908D2E353}" type="presParOf" srcId="{26C7D5A8-8D20-4650-B958-BCB036ACBAF2}" destId="{4524A4B6-D657-4B2E-889B-0FF19770A2B6}" srcOrd="0" destOrd="0" presId="urn:microsoft.com/office/officeart/2018/2/layout/IconVerticalSolidList"/>
    <dgm:cxn modelId="{5A6E8570-31B6-4DBA-A0F2-5D093A8419AC}" type="presParOf" srcId="{26C7D5A8-8D20-4650-B958-BCB036ACBAF2}" destId="{9244750B-178F-435F-A199-8BECCA03C856}" srcOrd="1" destOrd="0" presId="urn:microsoft.com/office/officeart/2018/2/layout/IconVerticalSolidList"/>
    <dgm:cxn modelId="{D401E531-7292-4807-A2D3-A03C4622D177}" type="presParOf" srcId="{26C7D5A8-8D20-4650-B958-BCB036ACBAF2}" destId="{80712047-76AE-42E5-81A1-9034D8E1AB6B}" srcOrd="2" destOrd="0" presId="urn:microsoft.com/office/officeart/2018/2/layout/IconVerticalSolidList"/>
    <dgm:cxn modelId="{AEDD3002-4B34-4145-B067-E0F6A3E57D0F}" type="presParOf" srcId="{26C7D5A8-8D20-4650-B958-BCB036ACBAF2}" destId="{A6E71CA1-757F-437A-BA56-A3C563BFAC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ECF24-5BEE-44D9-ABA8-09AF2CBF8FFE}">
      <dsp:nvSpPr>
        <dsp:cNvPr id="0" name=""/>
        <dsp:cNvSpPr/>
      </dsp:nvSpPr>
      <dsp:spPr>
        <a:xfrm>
          <a:off x="0" y="0"/>
          <a:ext cx="10087961" cy="9729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67931-D247-45D5-B80D-DE893F4590B3}">
      <dsp:nvSpPr>
        <dsp:cNvPr id="0" name=""/>
        <dsp:cNvSpPr/>
      </dsp:nvSpPr>
      <dsp:spPr>
        <a:xfrm>
          <a:off x="294305" y="220824"/>
          <a:ext cx="535100" cy="5351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0C999-0719-4FA7-A191-9F698DFE1BC6}">
      <dsp:nvSpPr>
        <dsp:cNvPr id="0" name=""/>
        <dsp:cNvSpPr/>
      </dsp:nvSpPr>
      <dsp:spPr>
        <a:xfrm>
          <a:off x="1123711" y="1919"/>
          <a:ext cx="8964249" cy="972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66" tIns="102966" rIns="102966" bIns="1029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Unify Data for Better Understanding</a:t>
          </a:r>
          <a:r>
            <a:rPr lang="en-US" sz="2000" b="0" i="0" kern="1200" baseline="0" dirty="0"/>
            <a:t>: Bring together customer feedback, sales, and delivery data into one central place to see the full picture of our business.</a:t>
          </a:r>
          <a:endParaRPr lang="en-US" sz="2000" kern="1200" dirty="0"/>
        </a:p>
      </dsp:txBody>
      <dsp:txXfrm>
        <a:off x="1123711" y="1919"/>
        <a:ext cx="8964249" cy="972910"/>
      </dsp:txXfrm>
    </dsp:sp>
    <dsp:sp modelId="{2D6A1C28-337B-4C92-942C-EDFECBD2128C}">
      <dsp:nvSpPr>
        <dsp:cNvPr id="0" name=""/>
        <dsp:cNvSpPr/>
      </dsp:nvSpPr>
      <dsp:spPr>
        <a:xfrm>
          <a:off x="0" y="1218057"/>
          <a:ext cx="10087961" cy="9729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D231C-0E07-48C9-9706-13EE378A591F}">
      <dsp:nvSpPr>
        <dsp:cNvPr id="0" name=""/>
        <dsp:cNvSpPr/>
      </dsp:nvSpPr>
      <dsp:spPr>
        <a:xfrm>
          <a:off x="294305" y="1436962"/>
          <a:ext cx="535100" cy="535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87954-D0F2-45F9-B029-BFB85977A81F}">
      <dsp:nvSpPr>
        <dsp:cNvPr id="0" name=""/>
        <dsp:cNvSpPr/>
      </dsp:nvSpPr>
      <dsp:spPr>
        <a:xfrm>
          <a:off x="1123711" y="1218057"/>
          <a:ext cx="8964249" cy="972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66" tIns="102966" rIns="102966" bIns="1029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Enable Smarter Decisions</a:t>
          </a:r>
          <a:r>
            <a:rPr lang="en-US" sz="2000" b="0" i="0" kern="1200" baseline="0"/>
            <a:t>: Use real-time analytics and dashboards to empower teams to make quicker and more informed choices.</a:t>
          </a:r>
          <a:endParaRPr lang="en-US" sz="2000" kern="1200"/>
        </a:p>
      </dsp:txBody>
      <dsp:txXfrm>
        <a:off x="1123711" y="1218057"/>
        <a:ext cx="8964249" cy="972910"/>
      </dsp:txXfrm>
    </dsp:sp>
    <dsp:sp modelId="{80302797-D239-4313-A787-02CF258C83C6}">
      <dsp:nvSpPr>
        <dsp:cNvPr id="0" name=""/>
        <dsp:cNvSpPr/>
      </dsp:nvSpPr>
      <dsp:spPr>
        <a:xfrm>
          <a:off x="0" y="2434195"/>
          <a:ext cx="10087961" cy="9729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2496D-B64E-457D-BB6E-9CD0D55DA640}">
      <dsp:nvSpPr>
        <dsp:cNvPr id="0" name=""/>
        <dsp:cNvSpPr/>
      </dsp:nvSpPr>
      <dsp:spPr>
        <a:xfrm>
          <a:off x="294305" y="2653100"/>
          <a:ext cx="535100" cy="5351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BD7EA-FC4A-47BC-AEF2-33B1FF828667}">
      <dsp:nvSpPr>
        <dsp:cNvPr id="0" name=""/>
        <dsp:cNvSpPr/>
      </dsp:nvSpPr>
      <dsp:spPr>
        <a:xfrm>
          <a:off x="1123711" y="2434195"/>
          <a:ext cx="8964249" cy="972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66" tIns="102966" rIns="102966" bIns="1029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Streamline Operations</a:t>
          </a:r>
          <a:r>
            <a:rPr lang="en-US" sz="2000" b="0" i="0" kern="1200" baseline="0"/>
            <a:t>: Simplify processes like inventory tracking, delivery planning, and financial reporting to save time and reduce errors.</a:t>
          </a:r>
          <a:endParaRPr lang="en-US" sz="2000" kern="1200"/>
        </a:p>
      </dsp:txBody>
      <dsp:txXfrm>
        <a:off x="1123711" y="2434195"/>
        <a:ext cx="8964249" cy="972910"/>
      </dsp:txXfrm>
    </dsp:sp>
    <dsp:sp modelId="{4524A4B6-D657-4B2E-889B-0FF19770A2B6}">
      <dsp:nvSpPr>
        <dsp:cNvPr id="0" name=""/>
        <dsp:cNvSpPr/>
      </dsp:nvSpPr>
      <dsp:spPr>
        <a:xfrm>
          <a:off x="0" y="3650333"/>
          <a:ext cx="10087961" cy="9729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4750B-178F-435F-A199-8BECCA03C856}">
      <dsp:nvSpPr>
        <dsp:cNvPr id="0" name=""/>
        <dsp:cNvSpPr/>
      </dsp:nvSpPr>
      <dsp:spPr>
        <a:xfrm>
          <a:off x="294305" y="3869237"/>
          <a:ext cx="535100" cy="5351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71CA1-757F-437A-BA56-A3C563BFAC2A}">
      <dsp:nvSpPr>
        <dsp:cNvPr id="0" name=""/>
        <dsp:cNvSpPr/>
      </dsp:nvSpPr>
      <dsp:spPr>
        <a:xfrm>
          <a:off x="1123711" y="3650333"/>
          <a:ext cx="8964249" cy="972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66" tIns="102966" rIns="102966" bIns="1029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Personalize Customer Experiences</a:t>
          </a:r>
          <a:r>
            <a:rPr lang="en-US" sz="2000" b="0" i="0" kern="1200" baseline="0" dirty="0"/>
            <a:t>: Use data to better understand customer needs, improve services, and make interactions more meaningful. </a:t>
          </a:r>
          <a:endParaRPr lang="en-US" sz="2000" kern="1200" dirty="0"/>
        </a:p>
      </dsp:txBody>
      <dsp:txXfrm>
        <a:off x="1123711" y="3650333"/>
        <a:ext cx="8964249" cy="972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5376-55E7-8FAA-6DC8-BA359C5F8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269C4-D751-B282-9F68-CE7F1EF69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8B77C-1708-B358-2130-BD948A49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9ECF-0BAB-B32F-57E6-9A916665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57BF-199E-C2BD-8644-2BDBAA3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0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8608-A026-391D-C3B0-7EA3AAD4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018CE-FAEE-374E-C1E2-E399F8370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F6130-D394-FBB1-A3A9-60720121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36573-F822-7019-8550-327019EC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F0AF-7630-E4CB-0BEB-B5D6B1F3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64D69-3E79-6435-93A6-A4C91E6B4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1D836-9268-6B19-08F5-780F19F1C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7906-5F3B-CDF7-3440-83945206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F0CA-3F07-DCFD-F27F-64844CE0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602F-A17B-DC99-CDCB-B7AFB318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3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8900-B101-B995-1075-B55980F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400C-E18E-9937-B998-516465F8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66DFF-86E0-79BB-CBAA-5599DECE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8598-83AA-FF97-D302-85EBD813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8979-0D0C-4FE0-E96D-8B94F52E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8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5161-9C44-3A6A-EAC1-AD020248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AA039-198A-085F-CF7D-3A69D9CD4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D3CC0-CBCF-77EB-D4D0-51291872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A0F-AA34-907D-EB65-FDF49B8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6DC28-5264-60FA-987F-96F352A0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1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3749-91AE-06A9-3951-AD8EA5A2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23F4-5D98-A9B5-488B-D52D21BF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7506C-A0FC-FDC0-9CC1-CFF39BE47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FF879-1729-74C8-322C-F9DEBF78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1814C-CB9B-A19D-0160-75215112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51399-467B-F7E8-F98C-83C9E51A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2EB1-D9C2-8A01-D6BA-CE8AE7B9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8377-D750-9656-4488-676F01E73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083F0-D1C0-C363-7649-9D9898FC0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4C3AD-2DC3-D1C3-2BE2-3978309DB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95D1B-6118-AA64-D5EA-21C2BBB52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166B2-9199-6739-E904-21E17E68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61CF99-3793-8F86-A9D9-617E2514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A7B7C-3E1D-7692-5A92-BBA61EF7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2A0B-D5FF-BB6B-4AC3-CC6731C3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73D0D-BF72-793E-CAD8-3ADC2587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CF672-D788-B8BF-9275-C72BAE79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FEE2-892B-E07A-1A33-7F6B7CFD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5BE5C-F051-43B1-A733-ADC93F72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12765-5E55-A021-6560-B8036A9A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0EBA9-C038-0DEF-EE88-673D8C7B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6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7047-04D8-4832-3482-8A0381CB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6971-00CB-9304-7E1F-DACDF7DF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1B34-D5D3-3500-556A-0E5F10DC0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70DEF-2D71-FC94-BA69-80FF319F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F8DE2-03E7-7908-A7F0-A91C334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EF91F-7828-6EEA-0F1A-AD6C6D8C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1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B8E6-C635-F676-EF0B-79FDCE1A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41741-FE11-595D-5544-51C1216D9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BE6F9-B82A-F9A4-B171-E7A1C7A0E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BDC4B-D224-2557-7B10-202A836E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7AE85-C48E-52B3-6B0D-E0025A08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DEE5E-D43C-FBE2-0080-77C43D90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69F3C-F1EC-404A-580F-F88DC4A9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9FBF1-8FDF-6856-466E-FAB7D568F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F9DA-31CE-B40F-4BB9-000410895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616A3-9B69-47A1-B3F3-5C71DD2E53A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871CE-CF66-C8B9-5593-5A0A3B60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BD7BD-84FE-0091-145E-F98450343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7CA4F-792F-4388-824B-DE65E9EE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rtoon-character-clean-up-cleaning-service-cleaning-supplies-704144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tore with cleaning supplies&#10;&#10;Description automatically generated">
            <a:extLst>
              <a:ext uri="{FF2B5EF4-FFF2-40B4-BE49-F238E27FC236}">
                <a16:creationId xmlns:a16="http://schemas.microsoft.com/office/drawing/2014/main" id="{69274C18-E7EB-07F8-2A92-A9279BBC96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8" r="9089" b="140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3BA88-8E53-474D-4E18-07833BB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834394"/>
            <a:ext cx="515727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>
                <a:solidFill>
                  <a:schemeClr val="bg1"/>
                </a:solidFill>
                <a:effectLst/>
              </a:rPr>
              <a:t>Eco Cleaning Supply </a:t>
            </a:r>
            <a:br>
              <a:rPr lang="en-US" sz="4800" b="1" i="0">
                <a:solidFill>
                  <a:schemeClr val="bg1"/>
                </a:solidFill>
                <a:effectLst/>
              </a:rPr>
            </a:br>
            <a:r>
              <a:rPr lang="en-US" sz="4800" b="1" i="0">
                <a:solidFill>
                  <a:schemeClr val="bg1"/>
                </a:solidFill>
                <a:effectLst/>
              </a:rPr>
              <a:t>Cloud Architecture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7B425-9462-F562-F7D4-1F552403B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247" y="4546920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Group 7 : Vakul, </a:t>
            </a:r>
            <a:r>
              <a:rPr lang="en-US" sz="2000" b="1" i="0">
                <a:solidFill>
                  <a:schemeClr val="bg1"/>
                </a:solidFill>
                <a:effectLst/>
              </a:rPr>
              <a:t>Chander Shekhar, Naeem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42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3FB397-255A-32D4-DCF9-194624FD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84AB26-061D-AEDA-9727-C41B12BCB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57599" y="-116961"/>
            <a:ext cx="4986671" cy="79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99AE92-CE4A-BF44-19D2-FB1DC9481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46"/>
            <a:ext cx="1945758" cy="8537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Phase 3: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7B356-612F-B4DA-D2E5-E29AB445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16" y="0"/>
            <a:ext cx="979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F8CB3-C5D0-D0A6-CC45-3C9EF959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Benefits: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C533EA34-823B-BAE6-A568-43029BA14F3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392667" y="2185947"/>
            <a:ext cx="9406666" cy="4131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Data Centralization: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All data sources, including social media, are integrated into a unified Lakehouse architecture.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Handles Social Media Data: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Social media data is ingested and processed to identify trends, analyze customer demand, and enhance advertisement strategies.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Real-time Insights: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Faster and more informed decision-making through live dashboards and streaming analytics.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Scalability: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 architecture is designed to scale effortlessly as the business grows, ensuring continuous performance.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Cost Efficiency: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Optimized storage and processing are achieved by separating compute and storage layers.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Enhanced Analytics: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Support for advanced machine learning and predictive modeling, enabling better forecasting and segmentation.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Improved Customer Experience: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Leveraging insights for personalized services and proactive customer support.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3FDBA-CA16-F2FE-CC15-F06AC375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CC3B-2341-481A-A168-34F888094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2667" y="2057193"/>
            <a:ext cx="9406666" cy="4860124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proposed cloud architecture for Eco Cleaning Supply ensures: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Seamless Integration: The architecture brings together data from various sources effortlessly.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Efficient Processing: It ensures quick and streamlined data handling.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Real-Time Insights: Enables real-time analytics for faster decision-making.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Actionable Outcomes: Provides insights that drive impactful strategies.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Operational Excellence: Supports smoother and more efficient business operations.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Customer Satisfaction: Helps enhance customer experiences through data-driven approaches.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Business Growth: Acts as a solid foundation for innovation and long-term success </a:t>
            </a:r>
          </a:p>
          <a:p>
            <a:endParaRPr lang="en-US" sz="31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1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5AC75C-DBD2-99C0-3938-3CF48F4F2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Outline: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9EB402C-19A2-381E-9D8C-D4D51767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Introduction</a:t>
            </a:r>
          </a:p>
          <a:p>
            <a:r>
              <a:rPr lang="en-US" sz="2000"/>
              <a:t>Objectives</a:t>
            </a:r>
          </a:p>
          <a:p>
            <a:r>
              <a:rPr lang="en-US" sz="2000"/>
              <a:t>Mission</a:t>
            </a:r>
          </a:p>
          <a:p>
            <a:r>
              <a:rPr lang="en-US" sz="2000"/>
              <a:t>Purpose</a:t>
            </a:r>
          </a:p>
          <a:p>
            <a:r>
              <a:rPr lang="en-US" sz="2000"/>
              <a:t>Source</a:t>
            </a:r>
          </a:p>
          <a:p>
            <a:r>
              <a:rPr lang="en-US" sz="2000"/>
              <a:t>Data Sinks</a:t>
            </a:r>
          </a:p>
          <a:p>
            <a:r>
              <a:rPr lang="en-US" sz="2000"/>
              <a:t>All 3 Phases</a:t>
            </a:r>
          </a:p>
          <a:p>
            <a:r>
              <a:rPr lang="en-US" sz="2000"/>
              <a:t>Key Benefits</a:t>
            </a:r>
          </a:p>
          <a:p>
            <a:r>
              <a:rPr lang="en-US" sz="2000"/>
              <a:t>Conclusion</a:t>
            </a:r>
          </a:p>
          <a:p>
            <a:endParaRPr lang="en-US" sz="2000"/>
          </a:p>
        </p:txBody>
      </p:sp>
      <p:pic>
        <p:nvPicPr>
          <p:cNvPr id="19" name="Picture 18" descr="Blue and orange gradient with arrows">
            <a:extLst>
              <a:ext uri="{FF2B5EF4-FFF2-40B4-BE49-F238E27FC236}">
                <a16:creationId xmlns:a16="http://schemas.microsoft.com/office/drawing/2014/main" id="{75ED6654-21CA-D9FD-D30C-A1DD7281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34" r="1027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2C3DE-06D8-DCA6-2249-A8824F29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8D455-0518-1ECC-BBEE-B4FC2ED4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Our cloud architecture for Eco Cleaning Supply simplifies how data is collected, managed, and used. By combining different data sources into a single system, it provides real-time insights to improve decision-making and efficiency. Designed for growth and cost savings, it helps the business deliver better customer experiences, optimize operations, and stay ahead in a competitive market.</a:t>
            </a:r>
          </a:p>
        </p:txBody>
      </p:sp>
      <p:pic>
        <p:nvPicPr>
          <p:cNvPr id="9" name="Picture 8" descr="A group of cubes floating in the air&#10;&#10;Description automatically generated">
            <a:extLst>
              <a:ext uri="{FF2B5EF4-FFF2-40B4-BE49-F238E27FC236}">
                <a16:creationId xmlns:a16="http://schemas.microsoft.com/office/drawing/2014/main" id="{EA882696-90CF-E721-7529-4D1B8233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5" r="52604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1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9C793-C549-AD38-49F0-4DB96D86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22436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Objectives: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Rectangle 3">
            <a:extLst>
              <a:ext uri="{FF2B5EF4-FFF2-40B4-BE49-F238E27FC236}">
                <a16:creationId xmlns:a16="http://schemas.microsoft.com/office/drawing/2014/main" id="{A6EE8F8F-4D9C-5062-35CD-5E8618634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047217"/>
              </p:ext>
            </p:extLst>
          </p:nvPr>
        </p:nvGraphicFramePr>
        <p:xfrm>
          <a:off x="819069" y="1674372"/>
          <a:ext cx="10087961" cy="462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38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22AACE-AF6D-848C-3DED-AA818232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Mission:</a:t>
            </a:r>
          </a:p>
        </p:txBody>
      </p:sp>
      <p:pic>
        <p:nvPicPr>
          <p:cNvPr id="14" name="Content Placeholder 13" descr="A person and person wearing aprons holding objects&#10;&#10;Description automatically generated">
            <a:extLst>
              <a:ext uri="{FF2B5EF4-FFF2-40B4-BE49-F238E27FC236}">
                <a16:creationId xmlns:a16="http://schemas.microsoft.com/office/drawing/2014/main" id="{4D769680-7604-657F-420A-416EFF582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0700" y="0"/>
            <a:ext cx="5143500" cy="6858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BE2D-D6E9-BF5F-8D28-27E3EB540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095" y="1985804"/>
            <a:ext cx="5951165" cy="328515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Empowering Eco Cleaning Supply to unlock the full potential of its data by creating a smart, cloud-based ecosystem. Our mission is to simplify how data is collected, organized, and analyzed, so the company can make faster, smarter decisions. By using cutting-edge tools like Azure Synapse Analytics and Power BI, we aim to help Eco Cleaning Supply deliver better services to customers, streamline operations, and stay ahead in the competitive market.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9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A146-A8C9-852E-89AB-01E86AB0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0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Purpose:</a:t>
            </a:r>
            <a:endParaRPr lang="en-US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E599-EDE6-4D5C-9635-F37DF4725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purpose of this cloud architecture is to empower Eco Cleaning Supply with the ability to </a:t>
            </a:r>
            <a:r>
              <a:rPr lang="en-US" sz="2000" b="1">
                <a:solidFill>
                  <a:schemeClr val="bg1"/>
                </a:solidFill>
              </a:rPr>
              <a:t>harness the full potential of their data</a:t>
            </a:r>
            <a:r>
              <a:rPr lang="en-US" sz="2000">
                <a:solidFill>
                  <a:schemeClr val="bg1"/>
                </a:solidFill>
              </a:rPr>
              <a:t>. By integrating data from diverse sources like customer feedback, retail sales, and supplier information, this solution aims to:</a:t>
            </a:r>
          </a:p>
          <a:p>
            <a:pPr lvl="1"/>
            <a:r>
              <a:rPr lang="en-US" sz="2000" b="1">
                <a:solidFill>
                  <a:schemeClr val="bg1"/>
                </a:solidFill>
              </a:rPr>
              <a:t>Simplify decision-making</a:t>
            </a:r>
            <a:r>
              <a:rPr lang="en-US" sz="2000">
                <a:solidFill>
                  <a:schemeClr val="bg1"/>
                </a:solidFill>
              </a:rPr>
              <a:t> with clear and actionable insights.</a:t>
            </a:r>
          </a:p>
          <a:p>
            <a:pPr lvl="1"/>
            <a:r>
              <a:rPr lang="en-US" sz="2000" b="1">
                <a:solidFill>
                  <a:schemeClr val="bg1"/>
                </a:solidFill>
              </a:rPr>
              <a:t>Boost operational efficiency</a:t>
            </a:r>
            <a:r>
              <a:rPr lang="en-US" sz="2000">
                <a:solidFill>
                  <a:schemeClr val="bg1"/>
                </a:solidFill>
              </a:rPr>
              <a:t> by automating repetitive tasks and streamlining workflows.</a:t>
            </a:r>
          </a:p>
          <a:p>
            <a:pPr lvl="1"/>
            <a:r>
              <a:rPr lang="en-US" sz="2000" b="1">
                <a:solidFill>
                  <a:schemeClr val="bg1"/>
                </a:solidFill>
              </a:rPr>
              <a:t>Enhance customer satisfaction</a:t>
            </a:r>
            <a:r>
              <a:rPr lang="en-US" sz="2000">
                <a:solidFill>
                  <a:schemeClr val="bg1"/>
                </a:solidFill>
              </a:rPr>
              <a:t> by tailoring services to meet their needs and expectations.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C0789C-B784-0C2E-AE21-E50EC8F80CCC}"/>
              </a:ext>
            </a:extLst>
          </p:cNvPr>
          <p:cNvSpPr txBox="1">
            <a:spLocks/>
          </p:cNvSpPr>
          <p:nvPr/>
        </p:nvSpPr>
        <p:spPr>
          <a:xfrm>
            <a:off x="6096000" y="2389639"/>
            <a:ext cx="5943798" cy="352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74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2DDE-1096-04AE-10F5-D32ADB61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44"/>
            <a:ext cx="10515600" cy="696965"/>
          </a:xfrm>
        </p:spPr>
        <p:txBody>
          <a:bodyPr>
            <a:noAutofit/>
          </a:bodyPr>
          <a:lstStyle/>
          <a:p>
            <a:br>
              <a:rPr lang="en-US" sz="3000" b="1" dirty="0">
                <a:solidFill>
                  <a:schemeClr val="accent1"/>
                </a:solidFill>
              </a:rPr>
            </a:br>
            <a:r>
              <a:rPr lang="en-US" b="1" u="sng" dirty="0">
                <a:solidFill>
                  <a:schemeClr val="accent1"/>
                </a:solidFill>
              </a:rPr>
              <a:t>Sources:</a:t>
            </a:r>
            <a:br>
              <a:rPr lang="en-US" sz="2000" b="1" dirty="0">
                <a:solidFill>
                  <a:schemeClr val="accent1"/>
                </a:solidFill>
              </a:rPr>
            </a:br>
            <a:endParaRPr lang="en-US" sz="20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1AA52D-5BEB-D1A7-E0AE-00E57DC81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9592"/>
              </p:ext>
            </p:extLst>
          </p:nvPr>
        </p:nvGraphicFramePr>
        <p:xfrm>
          <a:off x="551121" y="861237"/>
          <a:ext cx="11089758" cy="548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586">
                  <a:extLst>
                    <a:ext uri="{9D8B030D-6E8A-4147-A177-3AD203B41FA5}">
                      <a16:colId xmlns:a16="http://schemas.microsoft.com/office/drawing/2014/main" val="2892534521"/>
                    </a:ext>
                  </a:extLst>
                </a:gridCol>
                <a:gridCol w="3696586">
                  <a:extLst>
                    <a:ext uri="{9D8B030D-6E8A-4147-A177-3AD203B41FA5}">
                      <a16:colId xmlns:a16="http://schemas.microsoft.com/office/drawing/2014/main" val="3976757956"/>
                    </a:ext>
                  </a:extLst>
                </a:gridCol>
                <a:gridCol w="3696586">
                  <a:extLst>
                    <a:ext uri="{9D8B030D-6E8A-4147-A177-3AD203B41FA5}">
                      <a16:colId xmlns:a16="http://schemas.microsoft.com/office/drawing/2014/main" val="2456126836"/>
                    </a:ext>
                  </a:extLst>
                </a:gridCol>
              </a:tblGrid>
              <a:tr h="44182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2328284897"/>
                  </a:ext>
                </a:extLst>
              </a:tr>
              <a:tr h="77309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Retail Stores (Requests)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from point-of-sale systems, including requests for cleaning supplies and inventory updates.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 (e.g., sales records, inventory requests)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928638648"/>
                  </a:ext>
                </a:extLst>
              </a:tr>
              <a:tr h="533771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E-commerce (Requests)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Orders and requests made through the online store.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(e.g., transaction logs, customer profiles)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4099076947"/>
                  </a:ext>
                </a:extLst>
              </a:tr>
              <a:tr h="77309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Customer Feedback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Customer Experience and complaint data captured through forms or tickets.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(e.g., forms stored as JSON/XML)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1032639853"/>
                  </a:ext>
                </a:extLst>
              </a:tr>
              <a:tr h="77309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Suppliers (Information)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Supplier data, including raw material availability, delivery schedules, and pricing.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(e.g., tabular supplier data in databases)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4260056529"/>
                  </a:ext>
                </a:extLst>
              </a:tr>
              <a:tr h="533771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Currency Data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Exchange rate data fetched from APIs for multi-currency support.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(e.g., real-time API responses in JSON/XML)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2730067912"/>
                  </a:ext>
                </a:extLst>
              </a:tr>
              <a:tr h="77309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Social Media Data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Insights are used to optimize advertising strategies, predict social media trends, and measure brand engagement</a:t>
                      </a:r>
                    </a:p>
                  </a:txBody>
                  <a:tcPr marL="63183" marR="63183" marT="31591" marB="31591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structured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(e.g., free-text customer reviews)</a:t>
                      </a:r>
                    </a:p>
                  </a:txBody>
                  <a:tcPr marL="63183" marR="63183" marT="31591" marB="31591" anchor="ctr"/>
                </a:tc>
                <a:extLst>
                  <a:ext uri="{0D108BD9-81ED-4DB2-BD59-A6C34878D82A}">
                    <a16:rowId xmlns:a16="http://schemas.microsoft.com/office/drawing/2014/main" val="287045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9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B4ECC0-D481-BCEF-1B57-6E1BFB05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0BF6-FFA6-3233-FBA5-1CC56BFD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772" y="-41095"/>
            <a:ext cx="10515600" cy="696965"/>
          </a:xfrm>
        </p:spPr>
        <p:txBody>
          <a:bodyPr>
            <a:noAutofit/>
          </a:bodyPr>
          <a:lstStyle/>
          <a:p>
            <a:r>
              <a:rPr lang="en-US" sz="3200" b="1" i="0" u="sng" strike="noStrike" dirty="0">
                <a:solidFill>
                  <a:srgbClr val="00B0F0"/>
                </a:solidFill>
                <a:effectLst/>
                <a:latin typeface="Aptos Display" panose="020B0004020202020204" pitchFamily="34" charset="0"/>
              </a:rPr>
              <a:t>Data Sinks </a:t>
            </a:r>
            <a:r>
              <a:rPr lang="en-US" sz="3200" b="1" i="0" u="none" strike="noStrike" dirty="0">
                <a:solidFill>
                  <a:srgbClr val="00B0F0"/>
                </a:solidFill>
                <a:effectLst/>
                <a:latin typeface="Aptos Display" panose="020B0004020202020204" pitchFamily="34" charset="0"/>
              </a:rPr>
              <a:t>(Where the Processed Data Goes)</a:t>
            </a:r>
            <a:r>
              <a:rPr lang="en-US" sz="3200" b="1" i="0" dirty="0">
                <a:solidFill>
                  <a:srgbClr val="00B0F0"/>
                </a:solidFill>
                <a:effectLst/>
                <a:latin typeface="Aptos Display" panose="020B0004020202020204" pitchFamily="34" charset="0"/>
              </a:rPr>
              <a:t>​</a:t>
            </a:r>
            <a:endParaRPr lang="en-US" sz="2000" b="1" dirty="0">
              <a:solidFill>
                <a:srgbClr val="00B0F0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7BFD0C-D461-3DC1-1219-158E319F2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72041"/>
              </p:ext>
            </p:extLst>
          </p:nvPr>
        </p:nvGraphicFramePr>
        <p:xfrm>
          <a:off x="269358" y="481366"/>
          <a:ext cx="11653284" cy="63766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4428">
                  <a:extLst>
                    <a:ext uri="{9D8B030D-6E8A-4147-A177-3AD203B41FA5}">
                      <a16:colId xmlns:a16="http://schemas.microsoft.com/office/drawing/2014/main" val="1871622038"/>
                    </a:ext>
                  </a:extLst>
                </a:gridCol>
                <a:gridCol w="4192772">
                  <a:extLst>
                    <a:ext uri="{9D8B030D-6E8A-4147-A177-3AD203B41FA5}">
                      <a16:colId xmlns:a16="http://schemas.microsoft.com/office/drawing/2014/main" val="2980968844"/>
                    </a:ext>
                  </a:extLst>
                </a:gridCol>
                <a:gridCol w="3576084">
                  <a:extLst>
                    <a:ext uri="{9D8B030D-6E8A-4147-A177-3AD203B41FA5}">
                      <a16:colId xmlns:a16="http://schemas.microsoft.com/office/drawing/2014/main" val="1107108560"/>
                    </a:ext>
                  </a:extLst>
                </a:gridCol>
              </a:tblGrid>
              <a:tr h="428651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Sink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3703060018"/>
                  </a:ext>
                </a:extLst>
              </a:tr>
              <a:tr h="831552">
                <a:tc>
                  <a:txBody>
                    <a:bodyPr/>
                    <a:lstStyle/>
                    <a:p>
                      <a:r>
                        <a:rPr lang="en-US" sz="2000" b="1" dirty="0"/>
                        <a:t>Inventory System</a:t>
                      </a:r>
                      <a:endParaRPr lang="en-US" sz="2000" dirty="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Processed data about stock levels, inventory allocation, and reordering.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Structured</a:t>
                      </a:r>
                      <a:r>
                        <a:rPr lang="en-US" sz="1800" dirty="0"/>
                        <a:t> (e.g., tabular format in relational databases)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3966294902"/>
                  </a:ext>
                </a:extLst>
              </a:tr>
              <a:tr h="831552">
                <a:tc>
                  <a:txBody>
                    <a:bodyPr/>
                    <a:lstStyle/>
                    <a:p>
                      <a:r>
                        <a:rPr lang="en-US" sz="2000" b="1" dirty="0"/>
                        <a:t>Delivery Management System</a:t>
                      </a:r>
                      <a:endParaRPr lang="en-US" sz="2000" dirty="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for optimizing delivery routes, tracking deliveries, and driver assignments.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Structured</a:t>
                      </a:r>
                      <a:r>
                        <a:rPr lang="en-US" sz="1800"/>
                        <a:t> (e.g., logistics tables, real-time GPS feeds)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519996559"/>
                  </a:ext>
                </a:extLst>
              </a:tr>
              <a:tr h="1095719">
                <a:tc>
                  <a:txBody>
                    <a:bodyPr/>
                    <a:lstStyle/>
                    <a:p>
                      <a:r>
                        <a:rPr lang="en-US" sz="2000" b="1" dirty="0"/>
                        <a:t>Customer Experience Dashboards</a:t>
                      </a:r>
                      <a:endParaRPr lang="en-US" sz="2000" dirty="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Aggregated and visualized data for monitoring customer sentiment and satisfaction trends.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structured</a:t>
                      </a:r>
                      <a:r>
                        <a:rPr lang="en-US" sz="1800" dirty="0"/>
                        <a:t> (e.g., visual analytics tools like Power BI)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2102174429"/>
                  </a:ext>
                </a:extLst>
              </a:tr>
              <a:tr h="831552">
                <a:tc>
                  <a:txBody>
                    <a:bodyPr/>
                    <a:lstStyle/>
                    <a:p>
                      <a:r>
                        <a:rPr lang="en-US" sz="2000" b="1" dirty="0"/>
                        <a:t>Marketing Insights</a:t>
                      </a:r>
                      <a:endParaRPr lang="en-US" sz="2000" dirty="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marketing campaigns, analyzing trends, gaining performance insights, and leveraging social media data to understand audience behavior and drive targeted strategies.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structured</a:t>
                      </a:r>
                      <a:r>
                        <a:rPr lang="en-US" sz="1800" dirty="0"/>
                        <a:t> (e.g., JSON-based marketing reports)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4240202734"/>
                  </a:ext>
                </a:extLst>
              </a:tr>
              <a:tr h="831552">
                <a:tc>
                  <a:txBody>
                    <a:bodyPr/>
                    <a:lstStyle/>
                    <a:p>
                      <a:r>
                        <a:rPr lang="en-US" sz="2000" b="1"/>
                        <a:t>Accounting System</a:t>
                      </a:r>
                      <a:endParaRPr lang="en-US" sz="200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Consolidated financial data for budgeting, expense tracking, and profit analysis.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Structured</a:t>
                      </a:r>
                      <a:r>
                        <a:rPr lang="en-US" sz="1800" dirty="0"/>
                        <a:t> (e.g., ERP or financial systems)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721955752"/>
                  </a:ext>
                </a:extLst>
              </a:tr>
              <a:tr h="831552">
                <a:tc>
                  <a:txBody>
                    <a:bodyPr/>
                    <a:lstStyle/>
                    <a:p>
                      <a:r>
                        <a:rPr lang="en-US" sz="2000" b="1" dirty="0"/>
                        <a:t>Operational Dashboard</a:t>
                      </a:r>
                      <a:endParaRPr lang="en-US" sz="2000" dirty="0"/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 insights to identify inefficiencies, reduce operational costs, and forecast savings.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structured</a:t>
                      </a:r>
                      <a:r>
                        <a:rPr lang="en-US" sz="1800" dirty="0"/>
                        <a:t> (e.g., reports in Excel or BI dashboards)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487202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91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24A9-A8B0-606C-8D8C-EA53D7F2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55874" cy="1325563"/>
          </a:xfrm>
        </p:spPr>
        <p:txBody>
          <a:bodyPr/>
          <a:lstStyle/>
          <a:p>
            <a:r>
              <a:rPr lang="en-US" b="1" dirty="0"/>
              <a:t>Phase 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18E5-0E4E-C806-BDE2-A42B7B91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26" y="0"/>
            <a:ext cx="5416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0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946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Eco Cleaning Supply  Cloud Architecture </vt:lpstr>
      <vt:lpstr>Outline:</vt:lpstr>
      <vt:lpstr>Introduction:</vt:lpstr>
      <vt:lpstr>Objectives:</vt:lpstr>
      <vt:lpstr>Mission:</vt:lpstr>
      <vt:lpstr>Purpose:</vt:lpstr>
      <vt:lpstr> Sources: </vt:lpstr>
      <vt:lpstr>Data Sinks (Where the Processed Data Goes)​</vt:lpstr>
      <vt:lpstr>Phase 1:</vt:lpstr>
      <vt:lpstr>Phase 2:</vt:lpstr>
      <vt:lpstr>PowerPoint Presentation</vt:lpstr>
      <vt:lpstr>Key Benefits: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Naeem Haji Gulam Husen Patel</dc:creator>
  <cp:lastModifiedBy>Naeem Haji Gulam Husen Patel</cp:lastModifiedBy>
  <cp:revision>6</cp:revision>
  <dcterms:created xsi:type="dcterms:W3CDTF">2024-12-03T05:53:15Z</dcterms:created>
  <dcterms:modified xsi:type="dcterms:W3CDTF">2024-12-03T20:21:20Z</dcterms:modified>
</cp:coreProperties>
</file>